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1" r:id="rId3"/>
    <p:sldId id="263" r:id="rId4"/>
    <p:sldId id="264" r:id="rId5"/>
    <p:sldId id="294" r:id="rId6"/>
    <p:sldId id="265" r:id="rId7"/>
    <p:sldId id="288" r:id="rId8"/>
    <p:sldId id="266" r:id="rId9"/>
    <p:sldId id="267" r:id="rId10"/>
    <p:sldId id="289" r:id="rId11"/>
    <p:sldId id="295" r:id="rId12"/>
    <p:sldId id="290" r:id="rId13"/>
    <p:sldId id="282" r:id="rId14"/>
    <p:sldId id="296" r:id="rId15"/>
    <p:sldId id="275" r:id="rId16"/>
    <p:sldId id="273" r:id="rId17"/>
    <p:sldId id="292" r:id="rId18"/>
    <p:sldId id="280" r:id="rId19"/>
    <p:sldId id="297" r:id="rId20"/>
    <p:sldId id="298" r:id="rId21"/>
    <p:sldId id="293" r:id="rId22"/>
    <p:sldId id="299" r:id="rId23"/>
    <p:sldId id="300" r:id="rId24"/>
    <p:sldId id="278" r:id="rId25"/>
    <p:sldId id="28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E31EC45-8466-4713-B890-A2AA6C0EFD8C}">
          <p14:sldIdLst>
            <p14:sldId id="256"/>
            <p14:sldId id="261"/>
            <p14:sldId id="263"/>
            <p14:sldId id="264"/>
            <p14:sldId id="294"/>
            <p14:sldId id="265"/>
            <p14:sldId id="288"/>
            <p14:sldId id="266"/>
            <p14:sldId id="267"/>
            <p14:sldId id="289"/>
            <p14:sldId id="295"/>
            <p14:sldId id="290"/>
            <p14:sldId id="282"/>
            <p14:sldId id="296"/>
            <p14:sldId id="275"/>
            <p14:sldId id="273"/>
            <p14:sldId id="292"/>
            <p14:sldId id="280"/>
            <p14:sldId id="297"/>
            <p14:sldId id="298"/>
            <p14:sldId id="293"/>
            <p14:sldId id="299"/>
            <p14:sldId id="300"/>
            <p14:sldId id="278"/>
            <p14:sldId id="284"/>
          </p14:sldIdLst>
        </p14:section>
        <p14:section name="Раздел без заголовка" id="{DD281653-8899-4C97-98B0-783149288A2F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-42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E483F-6D5F-400C-B12E-B5B6186F1237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D5A7D-B2DC-463E-BB27-36F76F0A0A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9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D5A7D-B2DC-463E-BB27-36F76F0A0A3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19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05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25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40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28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481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11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61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30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3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827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14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A9C5-2820-4244-8D9B-5D3B7BAD65C2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8903-9CA2-438F-87F2-B5A57A68BF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04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5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5.jpeg"/><Relationship Id="rId7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image" Target="../media/image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5.jpeg"/><Relationship Id="rId7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5.jpeg"/><Relationship Id="rId7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513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951" y="421239"/>
            <a:ext cx="10515823" cy="586654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учреждение </a:t>
            </a:r>
            <a:b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19 с. </a:t>
            </a:r>
            <a:r>
              <a:rPr lang="ru-RU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Камбилеевское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МО-Пригородный район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РСО-Алания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Песочное  рисование  </a:t>
            </a:r>
            <a:r>
              <a:rPr lang="ru-RU" sz="4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или  игры  с  песком</a:t>
            </a:r>
            <a:r>
              <a:rPr lang="ru-RU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 воспитатели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группы – </a:t>
            </a:r>
            <a:r>
              <a:rPr lang="ru-RU" sz="3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Короева</a:t>
            </a:r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Илона </a:t>
            </a:r>
            <a:r>
              <a:rPr lang="ru-RU" sz="3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Хадзимуратовна</a:t>
            </a:r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 группы – Тотиева  Анжела  Анатольевна</a:t>
            </a:r>
            <a:endParaRPr lang="ru-RU" sz="31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Users\user\Desktop\xpuUf3dwkILH_1200x0_AybP2us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25" y="2202951"/>
            <a:ext cx="3830978" cy="255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VizMaRQjQd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1399"/>
            <a:ext cx="3187292" cy="214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P_20180504_1515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327" y="1664413"/>
            <a:ext cx="3998592" cy="28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31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64" y="256760"/>
            <a:ext cx="11476381" cy="64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3219" y="324393"/>
            <a:ext cx="8425070" cy="464517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«Исследуем  песок» (старшая группа)</a:t>
            </a:r>
            <a:b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098" name="Picture 2" descr="C:\Users\user\Desktop\1669733012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77" y="1282664"/>
            <a:ext cx="2902449" cy="163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1669733012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77" y="1282664"/>
            <a:ext cx="2902449" cy="163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16697330124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77" y="1282664"/>
            <a:ext cx="2902449" cy="163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16697330124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17" y="1282663"/>
            <a:ext cx="3381910" cy="19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16697330124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4" y="1282663"/>
            <a:ext cx="4178033" cy="235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166973301250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88" y="3542295"/>
            <a:ext cx="4438437" cy="249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166973301242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55" y="3852974"/>
            <a:ext cx="4209828" cy="236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5668d7062549edb3f7d53f0fe3a35f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539" y="1282663"/>
            <a:ext cx="1460423" cy="19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37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64" y="203113"/>
            <a:ext cx="11476381" cy="64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3219" y="324393"/>
            <a:ext cx="8425070" cy="464517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«Исследуем  песок» (младшая группа)</a:t>
            </a:r>
            <a:b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105" name="Picture 9" descr="C:\Users\user\Desktop\5668d7062549edb3f7d53f0fe3a35f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577" y="1282662"/>
            <a:ext cx="1460423" cy="19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1669733590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99" y="1282662"/>
            <a:ext cx="1525713" cy="203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16697335905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26" y="1307082"/>
            <a:ext cx="2667803" cy="200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16697335905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000" y="1307083"/>
            <a:ext cx="1906497" cy="22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16697335905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59" y="1307083"/>
            <a:ext cx="2086524" cy="27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166973359059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262" y="3428076"/>
            <a:ext cx="2144629" cy="28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16697335906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513" y="3667021"/>
            <a:ext cx="1786211" cy="238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esktop\16697335906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99" y="3554859"/>
            <a:ext cx="3181512" cy="238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avatars.mds.yandex.net/get-mpic/5281727/img_id1348116814021590988.jpeg/ori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12904" r="12359" b="13045"/>
          <a:stretch/>
        </p:blipFill>
        <p:spPr bwMode="auto">
          <a:xfrm>
            <a:off x="8568648" y="4309344"/>
            <a:ext cx="2768886" cy="198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6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64" y="256761"/>
            <a:ext cx="11476381" cy="61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3219" y="324393"/>
            <a:ext cx="8425070" cy="563908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«Куда  делась  вода?»(старшая группа)</a:t>
            </a:r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2967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2967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2721114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146" name="Picture 2" descr="C:\Users\user\Desktop\1669733012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000" y="3859887"/>
            <a:ext cx="3430397" cy="19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16697330123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7" r="4484"/>
          <a:stretch/>
        </p:blipFill>
        <p:spPr bwMode="auto">
          <a:xfrm>
            <a:off x="958225" y="1009716"/>
            <a:ext cx="1894565" cy="322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16697330123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/>
          <a:stretch/>
        </p:blipFill>
        <p:spPr bwMode="auto">
          <a:xfrm>
            <a:off x="3084454" y="1125685"/>
            <a:ext cx="1817536" cy="306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16697330123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35" y="1366463"/>
            <a:ext cx="3995028" cy="224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16697330123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88" y="4304001"/>
            <a:ext cx="3318219" cy="186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166973301240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5" b="11877"/>
          <a:stretch/>
        </p:blipFill>
        <p:spPr bwMode="auto">
          <a:xfrm>
            <a:off x="9144000" y="1020361"/>
            <a:ext cx="2195439" cy="270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s://illustrators.ru/uploads/illustration/image/687846/main_687846_origina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90" y="3760572"/>
            <a:ext cx="2796849" cy="212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9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64" y="256760"/>
            <a:ext cx="11476381" cy="64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3029" y="324393"/>
            <a:ext cx="10582382" cy="435362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спрятался в песке?» (Младшая группа)</a:t>
            </a:r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7170" name="Picture 2" descr="C:\Users\user\Desktop\1669735196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20" y="1630728"/>
            <a:ext cx="2469223" cy="18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16697351962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41" y="2005823"/>
            <a:ext cx="2496621" cy="181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16697351962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46" y="1666775"/>
            <a:ext cx="2421159" cy="181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16697351963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734" y="2005823"/>
            <a:ext cx="2421158" cy="18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16697351963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19" y="3667873"/>
            <a:ext cx="2407577" cy="180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16697351964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43" y="4428162"/>
            <a:ext cx="2503469" cy="18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user\Desktop\166973519632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03" y="3705501"/>
            <a:ext cx="2527443" cy="189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user\Desktop\166973519647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239" y="4352774"/>
            <a:ext cx="2668653" cy="200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64" y="256760"/>
            <a:ext cx="11476381" cy="64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3029" y="324393"/>
            <a:ext cx="10582382" cy="435362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«Окрашивание  песка»(Старшая группа)</a:t>
            </a:r>
            <a: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8194" name="Picture 2" descr="C:\Users\user\Desktop\1669736058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77" y="1325365"/>
            <a:ext cx="1607103" cy="28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16697360585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2" r="7241" b="20872"/>
          <a:stretch/>
        </p:blipFill>
        <p:spPr bwMode="auto">
          <a:xfrm>
            <a:off x="9439871" y="3429000"/>
            <a:ext cx="1871976" cy="249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16697360585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5354"/>
          <a:stretch/>
        </p:blipFill>
        <p:spPr bwMode="auto">
          <a:xfrm>
            <a:off x="965464" y="4335693"/>
            <a:ext cx="3235632" cy="18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166973605857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69" b="20575"/>
          <a:stretch/>
        </p:blipFill>
        <p:spPr bwMode="auto">
          <a:xfrm>
            <a:off x="2680520" y="2644504"/>
            <a:ext cx="2266143" cy="15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166973605859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324" y="4411248"/>
            <a:ext cx="3092522" cy="17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16697360586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/>
        </p:blipFill>
        <p:spPr bwMode="auto">
          <a:xfrm>
            <a:off x="7477677" y="3226085"/>
            <a:ext cx="1885019" cy="30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user\Desktop\1669736058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87" y="2644504"/>
            <a:ext cx="2374469" cy="15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user\Desktop\166973605869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21" y="1413101"/>
            <a:ext cx="2956299" cy="16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user\Desktop\f0a8560409a7e1b0de3ca71344e942f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03" y="1413100"/>
            <a:ext cx="5255250" cy="104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4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75" y="256760"/>
            <a:ext cx="11476381" cy="65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1"/>
            <a:ext cx="10661374" cy="6064526"/>
          </a:xfrm>
        </p:spPr>
        <p:txBody>
          <a:bodyPr>
            <a:normAutofit fontScale="90000"/>
          </a:bodyPr>
          <a:lstStyle/>
          <a:p>
            <a:pPr marL="457200"/>
            <a:r>
              <a:rPr lang="ru-RU" sz="2400" dirty="0" smtClean="0">
                <a:solidFill>
                  <a:srgbClr val="FF33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br>
              <a:rPr lang="ru-RU" sz="2400" dirty="0" smtClean="0">
                <a:solidFill>
                  <a:srgbClr val="FF33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33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33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33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33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33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33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33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33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 с  кинетическим  песком</a:t>
            </a:r>
            <a:r>
              <a:rPr lang="ru-RU" sz="32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258261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 descr="C:\Users\user\Desktop\16697368687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" b="14597"/>
          <a:stretch/>
        </p:blipFill>
        <p:spPr bwMode="auto">
          <a:xfrm>
            <a:off x="9702926" y="1582382"/>
            <a:ext cx="1640906" cy="236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16697368687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" r="4878" b="25952"/>
          <a:stretch/>
        </p:blipFill>
        <p:spPr bwMode="auto">
          <a:xfrm>
            <a:off x="4257209" y="4215955"/>
            <a:ext cx="1756837" cy="23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166973686877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3590" r="4424" b="9669"/>
          <a:stretch/>
        </p:blipFill>
        <p:spPr bwMode="auto">
          <a:xfrm>
            <a:off x="6219588" y="1351509"/>
            <a:ext cx="3309910" cy="176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166973686878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r="11134"/>
          <a:stretch/>
        </p:blipFill>
        <p:spPr bwMode="auto">
          <a:xfrm>
            <a:off x="1130156" y="1351509"/>
            <a:ext cx="2989781" cy="19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166973686883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 b="23164"/>
          <a:stretch/>
        </p:blipFill>
        <p:spPr bwMode="auto">
          <a:xfrm>
            <a:off x="4404556" y="1351510"/>
            <a:ext cx="1691444" cy="198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user\Desktop\166973686886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82" y="3744667"/>
            <a:ext cx="3164522" cy="178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user\Desktop\166973686892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8" r="8001" b="14225"/>
          <a:stretch/>
        </p:blipFill>
        <p:spPr bwMode="auto">
          <a:xfrm>
            <a:off x="6158947" y="4337334"/>
            <a:ext cx="1409902" cy="21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user\Desktop\166973686881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9" b="5721"/>
          <a:stretch/>
        </p:blipFill>
        <p:spPr bwMode="auto">
          <a:xfrm>
            <a:off x="7782026" y="4592567"/>
            <a:ext cx="3318253" cy="184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user\Desktop\103702269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50" y="3159929"/>
            <a:ext cx="2431476" cy="144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07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75" y="297277"/>
            <a:ext cx="11476381" cy="65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0"/>
            <a:ext cx="10661374" cy="5242892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 на  макете  «Обитатели  жарких стран »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417" y="1588703"/>
            <a:ext cx="784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C:\Users\user\Desktop\16697379442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7"/>
          <a:stretch/>
        </p:blipFill>
        <p:spPr bwMode="auto">
          <a:xfrm>
            <a:off x="1020417" y="1446848"/>
            <a:ext cx="3810000" cy="205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16697379442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3" r="4097"/>
          <a:stretch/>
        </p:blipFill>
        <p:spPr bwMode="auto">
          <a:xfrm>
            <a:off x="9076254" y="3577638"/>
            <a:ext cx="2278081" cy="27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16697379442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7"/>
          <a:stretch/>
        </p:blipFill>
        <p:spPr bwMode="auto">
          <a:xfrm>
            <a:off x="7099443" y="1454350"/>
            <a:ext cx="1900719" cy="228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166973794428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/>
          <a:stretch/>
        </p:blipFill>
        <p:spPr bwMode="auto">
          <a:xfrm>
            <a:off x="4944474" y="1454350"/>
            <a:ext cx="1896444" cy="228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ser\Desktop\166973794430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 r="5536"/>
          <a:stretch/>
        </p:blipFill>
        <p:spPr bwMode="auto">
          <a:xfrm>
            <a:off x="1048522" y="3577638"/>
            <a:ext cx="2108605" cy="280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user\Desktop\166973794432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6360" r="3737"/>
          <a:stretch/>
        </p:blipFill>
        <p:spPr bwMode="auto">
          <a:xfrm>
            <a:off x="3309841" y="3740937"/>
            <a:ext cx="2145379" cy="264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user\Desktop\e33f4206daef2d853c118fc61e63b48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 b="9697"/>
          <a:stretch/>
        </p:blipFill>
        <p:spPr bwMode="auto">
          <a:xfrm>
            <a:off x="5669359" y="3886486"/>
            <a:ext cx="3237396" cy="259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user\Desktop\019-20211109_1256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585" y="1616603"/>
            <a:ext cx="2126750" cy="171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75" y="297277"/>
            <a:ext cx="11476381" cy="65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0"/>
            <a:ext cx="10661374" cy="3957431"/>
          </a:xfrm>
        </p:spPr>
        <p:txBody>
          <a:bodyPr>
            <a:normAutofit fontScale="90000"/>
          </a:bodyPr>
          <a:lstStyle/>
          <a:p>
            <a:pPr marL="457200">
              <a:spcAft>
                <a:spcPts val="0"/>
              </a:spcAft>
            </a:pP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познавательной  литературы  детьми</a:t>
            </a:r>
            <a:r>
              <a:rPr lang="ru-RU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417" y="1588703"/>
            <a:ext cx="784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user\Desktop\1619739505_21-phonoteka_org-p-detskii-fon-s-knizhkami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841" y="2968607"/>
            <a:ext cx="3298005" cy="342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16697389088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17" y="1874251"/>
            <a:ext cx="3387196" cy="451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16697389089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5"/>
          <a:stretch/>
        </p:blipFill>
        <p:spPr bwMode="auto">
          <a:xfrm>
            <a:off x="4635785" y="1551624"/>
            <a:ext cx="3285590" cy="4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61" y="147810"/>
            <a:ext cx="10906539" cy="65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1"/>
            <a:ext cx="10661374" cy="3427344"/>
          </a:xfrm>
        </p:spPr>
        <p:txBody>
          <a:bodyPr>
            <a:normAutofit fontScale="90000"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Мастер-класс </a:t>
            </a:r>
            <a:r>
              <a:rPr lang="ru-RU" sz="2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для педагогов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Песочное  рисование  или игры  с песком»</a:t>
            </a:r>
            <a:r>
              <a:rPr lang="ru-RU" sz="2000" b="1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10583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15860" y="3244334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 descr="C:\Users\user\Desktop\16697389605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57" y="1623961"/>
            <a:ext cx="3207485" cy="180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16697389606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2" b="12028"/>
          <a:stretch/>
        </p:blipFill>
        <p:spPr bwMode="auto">
          <a:xfrm>
            <a:off x="4894278" y="1623961"/>
            <a:ext cx="1387252" cy="18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166973896057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 b="20200"/>
          <a:stretch/>
        </p:blipFill>
        <p:spPr bwMode="auto">
          <a:xfrm>
            <a:off x="6475824" y="1623961"/>
            <a:ext cx="1507196" cy="18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16697389605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57" y="3575407"/>
            <a:ext cx="1392790" cy="24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ser\Desktop\16697389603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492" y="1623961"/>
            <a:ext cx="2567620" cy="456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user\Desktop\166973896038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26"/>
          <a:stretch/>
        </p:blipFill>
        <p:spPr bwMode="auto">
          <a:xfrm>
            <a:off x="3243208" y="3647326"/>
            <a:ext cx="4739812" cy="267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3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61" y="147810"/>
            <a:ext cx="10906539" cy="65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1"/>
            <a:ext cx="10661374" cy="3427344"/>
          </a:xfrm>
        </p:spPr>
        <p:txBody>
          <a:bodyPr>
            <a:normAutofit fontScale="90000"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Мастер-класс </a:t>
            </a:r>
            <a:r>
              <a:rPr lang="ru-RU" sz="2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для педагогов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Песочное  рисование  или игры  с песком»</a:t>
            </a:r>
            <a:r>
              <a:rPr lang="ru-RU" sz="2000" b="1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10583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15860" y="3244334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3314" name="Picture 2" descr="C:\Users\user\Desktop\16697389604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8"/>
          <a:stretch/>
        </p:blipFill>
        <p:spPr bwMode="auto">
          <a:xfrm>
            <a:off x="1395054" y="1551465"/>
            <a:ext cx="3020806" cy="19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16697389602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90" y="1615701"/>
            <a:ext cx="3365913" cy="189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user\Desktop\16697389603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712" y="1728440"/>
            <a:ext cx="3021745" cy="17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user\Desktop\166973896017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9"/>
          <a:stretch/>
        </p:blipFill>
        <p:spPr bwMode="auto">
          <a:xfrm>
            <a:off x="1395054" y="3745563"/>
            <a:ext cx="2622142" cy="207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Users\user\Desktop\16697389604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74" y="3775625"/>
            <a:ext cx="3637052" cy="20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Users\user\Desktop\16697389603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52" y="3775625"/>
            <a:ext cx="3031905" cy="20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65" y="256760"/>
            <a:ext cx="11436625" cy="598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0"/>
            <a:ext cx="10661374" cy="5985014"/>
          </a:xfrm>
        </p:spPr>
        <p:txBody>
          <a:bodyPr>
            <a:normAutofit/>
          </a:bodyPr>
          <a:lstStyle/>
          <a:p>
            <a:pPr algn="l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5052771"/>
            <a:ext cx="9144000" cy="1655762"/>
          </a:xfrm>
        </p:spPr>
        <p:txBody>
          <a:bodyPr>
            <a:normAutofit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8261" y="-1049149"/>
            <a:ext cx="10237303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Малыш – природный исследователь окружающего мира. Мир открывается ребенку через опыт его личных ощущений, действий, переживаний. С самого рождения детей окружают различные явления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природы: летним днем они видят солнце и  ощущают теплый ветер, зимним вечером с удивлением смотрят на луну, темное небо в звездах, чувствуют, как мороз пощипывает щеки, собирают камни, рисуют на асфальте мелом, играют с песком, водой – предметы и явления природы входят в их жизнедеятельность, являются объектом наблюдений. И для того, чтобы ребенок как можно лучше познал мир, в своей группе я веду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 по экспериментальной деятельности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задача – на отдельных темах, наблюдениях сформировать у детей познавательную инициативу, умение сравнивать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(различать и объединять)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вещи и явления, устанавливать простые связи и отношения между ними, то есть упорядочивать свои представления о мире 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изучают все, как могут и чем могут – глазами, руками, языком, носом. Они радуются даже самому маленькому открытию.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Федеральный государственный образовательный стандарт дошкольного образования настоятельно рекомендует применять в работе проектную и экспериментально-исследовательские технологии, которые позволяют поднять уровень дошкольного образования на более высокую и качественную ступень.  Конечно, по отношению к детям раннего дошкольного возраста проектная и экспериментальная деятельность во многом упрощена и носит игровой характер.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55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61" y="147810"/>
            <a:ext cx="10906539" cy="65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1"/>
            <a:ext cx="10661374" cy="3427344"/>
          </a:xfrm>
        </p:spPr>
        <p:txBody>
          <a:bodyPr>
            <a:normAutofit fontScale="90000"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Мастер-класс </a:t>
            </a:r>
            <a:r>
              <a:rPr lang="ru-RU" sz="2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для педагогов </a:t>
            </a: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Песочное  рисование  или игры  с песком»</a:t>
            </a:r>
            <a:r>
              <a:rPr lang="ru-RU" sz="2000" b="1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10583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15860" y="3244334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338" name="Picture 2" descr="C:\Users\user\Desktop\16697389600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8"/>
          <a:stretch/>
        </p:blipFill>
        <p:spPr bwMode="auto">
          <a:xfrm>
            <a:off x="1370502" y="1595331"/>
            <a:ext cx="1110295" cy="164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1669738960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021" y="1458930"/>
            <a:ext cx="1695887" cy="301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16697389601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352" y="1458930"/>
            <a:ext cx="1695886" cy="301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esktop\16697389601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79" y="1536175"/>
            <a:ext cx="1091995" cy="17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user\Desktop\16697389604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69" y="1458931"/>
            <a:ext cx="1697885" cy="293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user\Desktop\16697389604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67" y="1467215"/>
            <a:ext cx="1644187" cy="29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user\Desktop\166973896030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/>
          <a:stretch/>
        </p:blipFill>
        <p:spPr bwMode="auto">
          <a:xfrm>
            <a:off x="8186323" y="4578985"/>
            <a:ext cx="2814361" cy="17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user\Desktop\166973896028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 r="16865"/>
          <a:stretch/>
        </p:blipFill>
        <p:spPr bwMode="auto">
          <a:xfrm>
            <a:off x="5046529" y="4578984"/>
            <a:ext cx="3030363" cy="17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C:\Users\user\Desktop\166973896026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3" b="11162"/>
          <a:stretch/>
        </p:blipFill>
        <p:spPr bwMode="auto">
          <a:xfrm>
            <a:off x="1418463" y="3413612"/>
            <a:ext cx="1947783" cy="27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C:\Users\user\Desktop\166973896044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62" y="4431424"/>
            <a:ext cx="1407559" cy="187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8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60" y="450572"/>
            <a:ext cx="10906539" cy="62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1"/>
            <a:ext cx="10661374" cy="4248978"/>
          </a:xfrm>
        </p:spPr>
        <p:txBody>
          <a:bodyPr>
            <a:normAutofit fontScale="90000"/>
          </a:bodyPr>
          <a:lstStyle/>
          <a:p>
            <a:pPr marL="457200"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Методическая литература по опытно-</a:t>
            </a:r>
            <a:r>
              <a:rPr lang="ru-RU" sz="3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эксперементальной</a:t>
            </a:r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деятельности</a:t>
            </a:r>
            <a:b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417" y="1588703"/>
            <a:ext cx="784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10583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15860" y="3244334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27281" y="2023372"/>
            <a:ext cx="5157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user\Desktop\620732865e25e33400726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r="4560" b="2635"/>
          <a:stretch/>
        </p:blipFill>
        <p:spPr bwMode="auto">
          <a:xfrm>
            <a:off x="1391737" y="1681851"/>
            <a:ext cx="4767210" cy="37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53285b8e583bd974120006e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23" y="1701348"/>
            <a:ext cx="1451256" cy="19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KA-002917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" r="2646" b="1954"/>
          <a:stretch/>
        </p:blipFill>
        <p:spPr bwMode="auto">
          <a:xfrm>
            <a:off x="6523473" y="1727754"/>
            <a:ext cx="1402385" cy="193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oznakomlenie-s-predmetnym-i-socialnym-okruzheniem-starshaya-gruppa-5-6-let-1200x6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3" r="32502" b="1332"/>
          <a:stretch/>
        </p:blipFill>
        <p:spPr bwMode="auto">
          <a:xfrm>
            <a:off x="9835202" y="1727754"/>
            <a:ext cx="1349633" cy="19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user\Desktop\product-363309-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r="14928"/>
          <a:stretch/>
        </p:blipFill>
        <p:spPr bwMode="auto">
          <a:xfrm>
            <a:off x="6608330" y="3857161"/>
            <a:ext cx="1616662" cy="235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1614593705_10-p-kniga-na-belom-fone-kartinki-2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920" y="3983634"/>
            <a:ext cx="2150563" cy="210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3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60" y="450572"/>
            <a:ext cx="10906539" cy="62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1"/>
            <a:ext cx="10661374" cy="4248978"/>
          </a:xfrm>
        </p:spPr>
        <p:txBody>
          <a:bodyPr>
            <a:normAutofit fontScale="90000"/>
          </a:bodyPr>
          <a:lstStyle/>
          <a:p>
            <a:pPr marL="457200"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Итоги проекта</a:t>
            </a:r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417" y="1588703"/>
            <a:ext cx="784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310583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15860" y="3244334"/>
            <a:ext cx="18473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27281" y="2023372"/>
            <a:ext cx="5157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16697389089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16090"/>
          <a:stretch/>
        </p:blipFill>
        <p:spPr bwMode="auto">
          <a:xfrm>
            <a:off x="1875951" y="3535972"/>
            <a:ext cx="2121936" cy="27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66973890895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22482" r="13086" b="7675"/>
          <a:stretch/>
        </p:blipFill>
        <p:spPr bwMode="auto">
          <a:xfrm>
            <a:off x="8508935" y="1065682"/>
            <a:ext cx="2280863" cy="266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166973890897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9"/>
          <a:stretch/>
        </p:blipFill>
        <p:spPr bwMode="auto">
          <a:xfrm>
            <a:off x="1875951" y="1102650"/>
            <a:ext cx="2141092" cy="23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166973890901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7" b="3011"/>
          <a:stretch/>
        </p:blipFill>
        <p:spPr bwMode="auto">
          <a:xfrm>
            <a:off x="4415860" y="1896480"/>
            <a:ext cx="3727253" cy="416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kisspng-gift-embroidery-box-clip-art-paris-france-5ae292c3b0ffd6.44143340152479814772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7027" r="15792" b="9601"/>
          <a:stretch/>
        </p:blipFill>
        <p:spPr bwMode="auto">
          <a:xfrm>
            <a:off x="8868531" y="3819899"/>
            <a:ext cx="2147299" cy="24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4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75" y="256760"/>
            <a:ext cx="11476381" cy="65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0417" y="1587776"/>
            <a:ext cx="10661374" cy="3427344"/>
          </a:xfrm>
        </p:spPr>
        <p:txBody>
          <a:bodyPr>
            <a:normAutofit/>
          </a:bodyPr>
          <a:lstStyle/>
          <a:p>
            <a:pPr marL="4572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417" y="1588703"/>
            <a:ext cx="784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4948" y="-79653"/>
            <a:ext cx="1034265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</a:t>
            </a:r>
            <a:endParaRPr lang="ru-RU" sz="28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Вывод по итогам проекта младшая группа(3-4 года):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ходе реализации проекта дети  осознанно выполняют действия с сухим и влажным песком, проявляют интерес к результату своей деятельности; испытывают чувство удовлетворения от продукта деятельности.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 детей появился положительный эмоциональный настрой. В играх с песком они стали гораздо спокойнее, дружелюбнее, отзывчивее друг к другу. Дети стали проявлять больше фантазии, воображения и творческого мышления. Сами придумывают сказки, обыгрывают свои постройки. Малыши с удовольствием идут по утрам в детский сад, зная, что их там ждёт песочница с забавными и интересными играми с песком.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Вывод по итогам проекта </a:t>
            </a:r>
            <a:r>
              <a:rPr lang="ru-RU" b="1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старшаяя</a:t>
            </a: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группа(5-6 лет):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участие детей в данном 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проекте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позволило сформировать у них знания о свойствах песка;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повысить интерес к познавательно-исследовательской деятельности; активизировать словарный запас; научить безопасно обращаться с песком;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приобщение родителей воспитанников к совместной деятельности с детьми в рамках реализации 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проекта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убедило их в важности своего влияния на развитие ребенка, научило содействовать его гармоничному развитию, активно сотрудничать с образовательным учреждением.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75" y="256760"/>
            <a:ext cx="11476381" cy="65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0417" y="1587776"/>
            <a:ext cx="10661374" cy="3427344"/>
          </a:xfrm>
        </p:spPr>
        <p:txBody>
          <a:bodyPr>
            <a:normAutofit/>
          </a:bodyPr>
          <a:lstStyle/>
          <a:p>
            <a:pPr marL="45720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417" y="1588703"/>
            <a:ext cx="784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5252" y="-79653"/>
            <a:ext cx="10502346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  <a:endParaRPr lang="ru-RU" sz="20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Песок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это природный материал, относится к неживой природе, состоит из песчинок, мелких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камешков, сухой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песок сыпучий, влажный лепится, сухой песок имеет общее с водой качество «текучесть».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Результаты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РОДИТЕЛИ:</a:t>
            </a:r>
            <a:endParaRPr lang="ru-RU" b="1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-  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осознают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важность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экспериментальной деятельности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воспитания в раннем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дошкольном детстве;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-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проявляют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готовность к сотрудничеству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реализации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Проекта;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-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оказывают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 в организации предметного окружения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ДЕТИ:</a:t>
            </a:r>
            <a:endParaRPr lang="ru-RU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- появилось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положительное отношение к опытно-экспериментальной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                    </a:t>
            </a:r>
          </a:p>
          <a:p>
            <a:pPr lvl="0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- улучшилось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 мелкой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моторики;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</a:t>
            </a:r>
          </a:p>
          <a:p>
            <a:pPr lvl="0"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- 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повысился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познавательного интереса, развития речи, развития игровой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- деятельности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психических процессов, как память, восприятие формы, цвета,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размера, </a:t>
            </a:r>
          </a:p>
          <a:p>
            <a:pPr lvl="0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- устойчивости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распределения внимания, работоспособности, воображения.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2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1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09" y="148638"/>
            <a:ext cx="11476381" cy="656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1"/>
            <a:ext cx="10661374" cy="499110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6599583"/>
            <a:ext cx="9144000" cy="108950"/>
          </a:xfrm>
        </p:spPr>
        <p:txBody>
          <a:bodyPr>
            <a:normAutofit fontScale="25000" lnSpcReduction="20000"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0417" y="1588703"/>
            <a:ext cx="7848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16684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232869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1616567185_hello_html_m6e0d87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766" y="1588704"/>
            <a:ext cx="7854421" cy="45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5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09" y="256760"/>
            <a:ext cx="11476381" cy="598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0"/>
            <a:ext cx="10661374" cy="5985014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мы выбрали именно песок?                                                                                 Во-первых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существенно усиливается желание ребенка узнавать что-то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новое, экспериментировать работать самостоятельно.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песочнице мощно развивается тактильная чувствительность как основа «ручного интеллекта».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В-третьих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играх с песком более гармонично и интенсивно развиваются все познавательные функции (восприятие, внимание, память, мышление), а также речь и моторика. Формирование из песка можно считать началом конструирования.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В-четвертых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совершенствуется предметно-игровая деятельность, что в дальнейшем способствует развитию сюжетно-ролевой игры и коммуникативных навыков ребенка.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В-пятых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песок, как и вода, является прекрасным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-профилактическим средством.  Способен «заземлять» отрицательную энергию, стабилизировать эмоциональное состояние,  что особенно актуально в работе с детьми в период адаптации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5052771"/>
            <a:ext cx="9144000" cy="1655762"/>
          </a:xfrm>
        </p:spPr>
        <p:txBody>
          <a:bodyPr>
            <a:normAutofit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9974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65" y="256759"/>
            <a:ext cx="11476381" cy="64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59"/>
            <a:ext cx="10661374" cy="7177711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познавательно-исследовательский, краткосрочный.                                           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неделя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b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группа:</a:t>
            </a:r>
            <a:b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сохранение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интереса детей к познанию, через создание условий для обогащения сенсорного опыта в игре с песком и экспериментировании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Задачи: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Пополнять знания детей о песке и его свойствах, формировать у детей интерес к познанию.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Развития тонких дифференцированных движений пальцев и кистей рук,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Закреплять знания о изменениях, происходящих в природе летом.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Развивать коммуникативные навыки, активизировать речь, внимание, мышление.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Воспитывать наблюдательность и умение видеть красоту окружающей природы, бережно относиться к ней.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Повышать интерес родителей к работе сотрудников сада путём просветительской работы, привлечение внимания к жизни их детей в детском саду; а так же привлечение их к оформлению фото и видеоматериалов совместно с детьми.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36003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65" y="256759"/>
            <a:ext cx="11476381" cy="64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59"/>
            <a:ext cx="10661374" cy="7177711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познавательно-исследовательский, краткосрочный.                                           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неделя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b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группа:</a:t>
            </a:r>
            <a:b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ознакомление старших дошкольников со свойствами сухого и мокрого песка, значением его в жизни живых существ и для здоровья человека, развитие мелкой моторики и подготовка руки ребёнка к письму средствами песочной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игротерапии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Задачи: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Углубление и систематизация знаний о песке, особенностях его строения, возможности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использования.Развитие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потребности в приобретении новых знаний о песке.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Формирование познавательных умений: наблюдать, экспериментировать, сравнивать и анализировать, отражать результаты наблюдений и опытов в разных видах творческой деятельности 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(игровой, художественно-эстетической)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Использование различных методов и форм 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(исследовательский, игровой, экспериментирование; практические действия и др.)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при ознакомлении старших дошкольников со свойствами песка позволят раскрыть важные особенности свойства и значения песка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6769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65" y="256759"/>
            <a:ext cx="11476381" cy="64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0"/>
            <a:ext cx="10661374" cy="414296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среда: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пополнение  уголка  детского  экспериментирования  материалами  и  оборудованием  для  экспериментальной  деятельности;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изготовление  картотеки  игр  с  водой  и  песком;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5052771"/>
            <a:ext cx="9144000" cy="1655762"/>
          </a:xfrm>
        </p:spPr>
        <p:txBody>
          <a:bodyPr>
            <a:normAutofit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2050" name="Picture 2" descr="C:\Users\user\Desktop\166973214053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9923" r="3731" b="8918"/>
          <a:stretch/>
        </p:blipFill>
        <p:spPr bwMode="auto">
          <a:xfrm>
            <a:off x="1089060" y="2306254"/>
            <a:ext cx="2013735" cy="23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6697321405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55946"/>
            <a:ext cx="2443537" cy="183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166973214056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7" b="6786"/>
          <a:stretch/>
        </p:blipFill>
        <p:spPr bwMode="auto">
          <a:xfrm>
            <a:off x="9370727" y="2414427"/>
            <a:ext cx="1628775" cy="28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166973214057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" t="32101" r="6391" b="2316"/>
          <a:stretch/>
        </p:blipFill>
        <p:spPr bwMode="auto">
          <a:xfrm>
            <a:off x="4531759" y="2316528"/>
            <a:ext cx="4315146" cy="234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depositphotos_72456719-stock-illustration-boy-cartoon-holding-a-magnifi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84" y="2414427"/>
            <a:ext cx="1223175" cy="178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ма-ьчик-и-евушка-е-ая-sandcastle-на-п-яже-900761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73" y="4705849"/>
            <a:ext cx="3157591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5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65" y="256759"/>
            <a:ext cx="11476381" cy="64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59"/>
            <a:ext cx="10661374" cy="760178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детьми: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 игровых  занятий;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опытно-экспериментальная  деятельность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 игр  с  песком  и  водой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чтение  художественной  литературы;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рассматривание  иллюстраций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  развивающие (пальчиковые, дидактические, строительные)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 с родителями 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«Игры с водой и песком. Это интересно».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«Игры с песком. Огромная польза маленьких песчинок»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«Нужна ли ребенку песочница дома?»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творческих заданий.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Совместная опытно-экспериментальная деятельность.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 проекта  для  родителей.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 проектной деятельности: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 предметно-развивающей  среды; 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 проекта; </a:t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5052771"/>
            <a:ext cx="9144000" cy="1655762"/>
          </a:xfrm>
        </p:spPr>
        <p:txBody>
          <a:bodyPr>
            <a:normAutofit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50225" y="-356651"/>
            <a:ext cx="49430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515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65" y="256759"/>
            <a:ext cx="11476381" cy="64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256760"/>
            <a:ext cx="10661374" cy="60207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</a:t>
            </a:r>
            <a:r>
              <a:rPr lang="ru-RU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 </a:t>
            </a:r>
            <a:r>
              <a:rPr lang="ru-RU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элементарных исследовательских умений;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осознанно выполнять действия с сухим и влажным песком. При необходимости добавлять воду в сухой песок;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проявление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элементарного контроля за способом действия;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результату своей деятельности  и чувства удовлетворения от продукта деятельности;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родители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включаются в практическую, экспериментальную и игровую деятельность с детьми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5052771"/>
            <a:ext cx="9144000" cy="1655762"/>
          </a:xfrm>
        </p:spPr>
        <p:txBody>
          <a:bodyPr>
            <a:normAutofit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3075" name="Picture 3" descr="C:\Users\user\Desktop\i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91" y="3615461"/>
            <a:ext cx="4121650" cy="260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016-20211109_125622-2048x2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00" y="3864640"/>
            <a:ext cx="2413988" cy="23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9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twalls.ru/download.php?file=201505/1920x1200/setwalls.ru-8040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1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b8/0003d247-b528ab27/2/640/im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53" y="256759"/>
            <a:ext cx="11555894" cy="645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261" y="145774"/>
            <a:ext cx="10661374" cy="946205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исследовательской деятельности: </a:t>
            </a:r>
            <a:r>
              <a:rPr lang="ru-RU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общей темы исследования, разработка занятий-экспериментов, работа с родителями, оснащение предметной среды;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Подбор дидактического материала, проведение игровых занятий - экспериментов, опытов, наблюдений;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обобщающий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Самостоятельная деятельность с предметами в уголке природы и сенсорного развития, совместные игры детей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воспитателя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детьми:</a:t>
            </a:r>
            <a:r>
              <a:rPr lang="ru-RU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 игровых  занятий;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опытно-экспериментальная  деятельность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 игр  с  песком  и  водой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чтение  художественной  литературы;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рассматривание  иллюстраций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  развивающие (пальчиковые, дидактические, строительные)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3756" y="5052771"/>
            <a:ext cx="9144000" cy="1655762"/>
          </a:xfrm>
        </p:spPr>
        <p:txBody>
          <a:bodyPr>
            <a:normAutofit/>
          </a:bodyPr>
          <a:lstStyle/>
          <a:p>
            <a:endParaRPr lang="ru-RU" sz="800" dirty="0" smtClean="0"/>
          </a:p>
          <a:p>
            <a:r>
              <a:rPr lang="ru-RU" sz="800" dirty="0" smtClean="0"/>
              <a:t>.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432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258</Words>
  <Application>Microsoft Office PowerPoint</Application>
  <PresentationFormat>Произвольный</PresentationFormat>
  <Paragraphs>164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Муниципальное бюджетное дошкольное образовательное учреждение  «Детский сад № 19 с. Камбилеевское» МО-Пригородный район РСО-Алания «Песочное  рисование   или  игры  с  песком»     Подготовили  воспитатели:  младшей группы – Короева Илона Хадзимуратовна старшей  группы – Тотиева  Анжела  Анатольевна</vt:lpstr>
      <vt:lpstr>   </vt:lpstr>
      <vt:lpstr>   Почему мы выбрали именно песок?                                                                                 Во-первых, существенно усиливается желание ребенка узнавать что-то новое, экспериментировать работать самостоятельно. Во-вторых, в песочнице мощно развивается тактильная чувствительность как основа «ручного интеллекта». В-третьих, в играх с песком более гармонично и интенсивно развиваются все познавательные функции (восприятие, внимание, память, мышление), а также речь и моторика. Формирование из песка можно считать началом конструирования. В-четвертых, совершенствуется предметно-игровая деятельность, что в дальнейшем способствует развитию сюжетно-ролевой игры и коммуникативных навыков ребенка. В-пятых, песок, как и вода, является прекрасным психо-профилактическим средством.  Способен «заземлять» отрицательную энергию, стабилизировать эмоциональное состояние,  что особенно актуально в работе с детьми в период адаптации </vt:lpstr>
      <vt:lpstr>  Вид проекта: познавательно-исследовательский, краткосрочный.                                             Длительность проекта:  1 неделя Цели и задачи Младшая группа: Цель:сохранение интереса детей к познанию, через создание условий для обогащения сенсорного опыта в игре с песком и экспериментировании. Задачи: Пополнять знания детей о песке и его свойствах, формировать у детей интерес к познанию. Развития тонких дифференцированных движений пальцев и кистей рук, Закреплять знания о изменениях, происходящих в природе летом. Развивать коммуникативные навыки, активизировать речь, внимание, мышление. Воспитывать наблюдательность и умение видеть красоту окружающей природы, бережно относиться к ней. Повышать интерес родителей к работе сотрудников сада путём просветительской работы, привлечение внимания к жизни их детей в детском саду; а так же привлечение их к оформлению фото и видеоматериалов совместно с детьми.      </vt:lpstr>
      <vt:lpstr>                                                    Вид проекта: познавательно-исследовательский, краткосрочный.                                             Длительность проекта:  1 неделя Цели и задачи Старшая группа: Цель: ознакомление старших дошкольников со свойствами сухого и мокрого песка, значением его в жизни живых существ и для здоровья человека, развитие мелкой моторики и подготовка руки ребёнка к письму средствами песочной игротерапии. Задачи: Углубление и систематизация знаний о песке, особенностях его строения, возможности использования.Развитие потребности в приобретении новых знаний о песке. Формирование познавательных умений: наблюдать, экспериментировать, сравнивать и анализировать, отражать результаты наблюдений и опытов в разных видах творческой деятельности (игровой, художественно-эстетической). Использование различных методов и форм (исследовательский, игровой, экспериментирование; практические действия и др.) при ознакомлении старших дошкольников со свойствами песка позволят раскрыть важные особенности свойства и значения песка.      </vt:lpstr>
      <vt:lpstr>Предметно-развивающая среда: - пополнение  уголка  детского  экспериментирования  материалами  и  оборудованием  для  экспериментальной  деятельности; - изготовление  картотеки  игр  с  водой  и  песком;        </vt:lpstr>
      <vt:lpstr>   Формы работы с детьми: - проведение  игровых  занятий; - опытно-экспериментальная  деятельность; - проведение  игр  с  песком  и  водой; - чтение  художественной  литературы;  - рассматривание  иллюстраций, - игры  развивающие (пальчиковые, дидактические, строительные)   Формы работы с родителями  Консультации «Игры с водой и песком. Это интересно».                           «Игры с песком. Огромная польза маленьких песчинок»                           «Нужна ли ребенку песочница дома?» Выполнение творческих заданий. Совместная опытно-экспериментальная деятельность. Презентация  проекта  для  родителей. Продукт проектной деятельности: создание  предметно-развивающей  среды;  презентация  проекта;       </vt:lpstr>
      <vt:lpstr>         Ожидаемые результаты:  -  формирование навыков элементарных исследовательских умений; - формирование умения осознанно выполнять действия с сухим и влажным песком. При необходимости добавлять воду в сухой песок;  - проявление у детей элементарного контроля за способом действия; - воспитание интереса к результату своей деятельности  и чувства удовлетворения от продукта деятельности;  - родители активно включаются в практическую, экспериментальную и игровую деятельность с детьми.         </vt:lpstr>
      <vt:lpstr>  Этапы освоения исследовательской деятельности:   подготовительный  - Определение общей темы исследования, разработка занятий-экспериментов, работа с родителями, оснащение предметной среды; практический  - Подбор дидактического материала, проведение игровых занятий - экспериментов, опытов, наблюдений;  обобщающий  - Самостоятельная деятельность с предметами в уголке природы и сенсорного развития, совместные игры детей и воспитателя Формы работы с детьми: - проведение  игровых  занятий; - опытно-экспериментальная  деятельность; - проведение  игр  с  песком  и  водой; - чтение  художественной  литературы;  - рассматривание  иллюстраций, - игры  развивающие (пальчиковые, дидактические, строительные)             </vt:lpstr>
      <vt:lpstr>«Исследуем  песок» (старшая группа)            </vt:lpstr>
      <vt:lpstr>«Исследуем  песок» (младшая группа)            </vt:lpstr>
      <vt:lpstr>«Куда  делась  вода?»(старшая группа)               </vt:lpstr>
      <vt:lpstr>«Кто спрятался в песке?» (Младшая группа)           </vt:lpstr>
      <vt:lpstr>«Окрашивание  песка»(Старшая группа)           </vt:lpstr>
      <vt:lpstr>                     Игры  с  кинетическим  песком                                                                                                                  </vt:lpstr>
      <vt:lpstr>Игра на  макете  «Обитатели  жарких стран »                                                                                                       </vt:lpstr>
      <vt:lpstr>   Изучение познавательной  литературы  детьми                                                                                                       </vt:lpstr>
      <vt:lpstr> Мастер-класс для педагогов  «Песочное  рисование  или игры  с песком»     </vt:lpstr>
      <vt:lpstr> Мастер-класс для педагогов  «Песочное  рисование  или игры  с песком»     </vt:lpstr>
      <vt:lpstr> Мастер-класс для педагогов  «Песочное  рисование  или игры  с песком»     </vt:lpstr>
      <vt:lpstr>                                  Методическая литература по опытно-эксперементальной деятельности           </vt:lpstr>
      <vt:lpstr>                                  Итоги проекта           </vt:lpstr>
      <vt:lpstr>        </vt:lpstr>
      <vt:lpstr>        </vt:lpstr>
      <vt:lpstr>       Спасибо за внимание      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69</cp:revision>
  <dcterms:created xsi:type="dcterms:W3CDTF">2019-02-24T07:36:26Z</dcterms:created>
  <dcterms:modified xsi:type="dcterms:W3CDTF">2022-11-29T17:19:29Z</dcterms:modified>
</cp:coreProperties>
</file>